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6" d="100"/>
          <a:sy n="76" d="100"/>
        </p:scale>
        <p:origin x="295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2242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772400" cy="694944"/>
          </a:xfrm>
          <a:prstGeom prst="rect">
            <a:avLst/>
          </a:prstGeom>
          <a:solidFill>
            <a:srgbClr val="00629B"/>
          </a:solidFill>
          <a:ln w="12700">
            <a:solidFill>
              <a:srgbClr val="0062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79416" y="155448"/>
            <a:ext cx="59643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IEEE WILKES UNIVERSITY STUDENT BRANCH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0" y="694944"/>
            <a:ext cx="7772400" cy="73152"/>
          </a:xfrm>
          <a:prstGeom prst="rect">
            <a:avLst/>
          </a:prstGeom>
          <a:solidFill>
            <a:srgbClr val="EAAA00"/>
          </a:solidFill>
          <a:ln w="12700">
            <a:solidFill>
              <a:srgbClr val="EAAA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66928" y="1024128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15" dirty="0">
                <a:solidFill>
                  <a:srgbClr val="EAA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GUEST SPEAKER ANNOUNCEMENT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548640" y="1353312"/>
            <a:ext cx="425196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5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DoD SMART</a:t>
            </a:r>
            <a:endParaRPr lang="en-US" sz="2750" dirty="0"/>
          </a:p>
          <a:p>
            <a:pPr marL="0" indent="0">
              <a:buNone/>
            </a:pPr>
            <a:r>
              <a:rPr lang="en-US" sz="275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Scholarship Program</a:t>
            </a:r>
            <a:endParaRPr lang="en-US" sz="2750" dirty="0"/>
          </a:p>
        </p:txBody>
      </p:sp>
      <p:sp>
        <p:nvSpPr>
          <p:cNvPr id="7" name="Text 5"/>
          <p:cNvSpPr/>
          <p:nvPr/>
        </p:nvSpPr>
        <p:spPr>
          <a:xfrm>
            <a:off x="566928" y="2578608"/>
            <a:ext cx="4325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0062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Science, Mathematics, and Research for Transformation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12648" y="3099816"/>
            <a:ext cx="40507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5B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scholarship-for-service program funded by the U.S. Department of Defense.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892040" y="1033272"/>
            <a:ext cx="2331720" cy="2907792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5240">
            <a:solidFill>
              <a:srgbClr val="D7E0E6"/>
            </a:solidFill>
            <a:prstDash val="solid"/>
          </a:ln>
          <a:effectLst>
            <a:outerShdw blurRad="25400" dist="50800" dir="2700000" algn="bl" rotWithShape="0">
              <a:srgbClr val="AAB7C1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Image 0" descr="/mnt/data/adc18784-6f2c-4bb7-a07f-a13374700cb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768" y="1143000"/>
            <a:ext cx="2112264" cy="211226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5010912" y="3319272"/>
            <a:ext cx="21031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3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Kaitlyn Sitch</a:t>
            </a:r>
            <a:endParaRPr lang="en-US" sz="1530" dirty="0"/>
          </a:p>
        </p:txBody>
      </p:sp>
      <p:sp>
        <p:nvSpPr>
          <p:cNvPr id="12" name="Text 9"/>
          <p:cNvSpPr/>
          <p:nvPr/>
        </p:nvSpPr>
        <p:spPr>
          <a:xfrm>
            <a:off x="5001768" y="3611880"/>
            <a:ext cx="21122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940" dirty="0">
                <a:solidFill>
                  <a:srgbClr val="5B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Electrical Research Engineer</a:t>
            </a:r>
            <a:endParaRPr lang="en-US" sz="940" dirty="0"/>
          </a:p>
          <a:p>
            <a:pPr marL="0" indent="0" algn="ctr">
              <a:buNone/>
            </a:pPr>
            <a:r>
              <a:rPr lang="en-US" sz="940" dirty="0">
                <a:solidFill>
                  <a:srgbClr val="5B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NSWC Philadelphia</a:t>
            </a:r>
            <a:endParaRPr lang="en-US" sz="940" dirty="0"/>
          </a:p>
        </p:txBody>
      </p:sp>
      <p:sp>
        <p:nvSpPr>
          <p:cNvPr id="13" name="Shape 10"/>
          <p:cNvSpPr/>
          <p:nvPr/>
        </p:nvSpPr>
        <p:spPr>
          <a:xfrm>
            <a:off x="566928" y="3822192"/>
            <a:ext cx="4096512" cy="502920"/>
          </a:xfrm>
          <a:prstGeom prst="roundRect">
            <a:avLst/>
          </a:prstGeom>
          <a:solidFill>
            <a:srgbClr val="EAF4F8"/>
          </a:solidFill>
          <a:ln w="10160">
            <a:solidFill>
              <a:srgbClr val="CDE3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49808" y="3968496"/>
            <a:ext cx="37307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0062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WILKES EE ALUMNA  •  FORMER SMART SCHOLAR</a:t>
            </a:r>
            <a:endParaRPr lang="en-US" sz="1020" dirty="0"/>
          </a:p>
        </p:txBody>
      </p:sp>
      <p:sp>
        <p:nvSpPr>
          <p:cNvPr id="15" name="Shape 12"/>
          <p:cNvSpPr/>
          <p:nvPr/>
        </p:nvSpPr>
        <p:spPr>
          <a:xfrm>
            <a:off x="566928" y="4663440"/>
            <a:ext cx="6629400" cy="0"/>
          </a:xfrm>
          <a:prstGeom prst="line">
            <a:avLst/>
          </a:prstGeom>
          <a:noFill/>
          <a:ln w="12700">
            <a:solidFill>
              <a:srgbClr val="CAD4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566928" y="491947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34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DR. SITCH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612648" y="5257800"/>
            <a:ext cx="3246120" cy="1673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39700" indent="-139700">
              <a:buSzPct val="100000"/>
              <a:buChar char="•"/>
            </a:pPr>
            <a:r>
              <a:rPr lang="en-US" sz="101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B.S. Electrical Engineering, Wilkes University, 2018</a:t>
            </a:r>
            <a:endParaRPr lang="en-US" sz="1010" dirty="0"/>
          </a:p>
          <a:p>
            <a:pPr marL="139700" indent="-139700">
              <a:buSzPct val="100000"/>
              <a:buChar char="•"/>
            </a:pPr>
            <a:r>
              <a:rPr lang="en-US" sz="101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Ph.D. Electrical Engineering, Temple University, 2023</a:t>
            </a:r>
            <a:endParaRPr lang="en-US" sz="1010" dirty="0"/>
          </a:p>
          <a:p>
            <a:pPr marL="139700" indent="-139700">
              <a:buSzPct val="100000"/>
              <a:buChar char="•"/>
            </a:pPr>
            <a:r>
              <a:rPr lang="en-US" sz="101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Dissertation: Efficient, Flexible, and Resilient Control for Optimal Operation of Hybrid-Electric Shipboard Microgrids</a:t>
            </a:r>
            <a:endParaRPr lang="en-US" sz="1010" dirty="0"/>
          </a:p>
        </p:txBody>
      </p:sp>
      <p:sp>
        <p:nvSpPr>
          <p:cNvPr id="18" name="Shape 15"/>
          <p:cNvSpPr/>
          <p:nvPr/>
        </p:nvSpPr>
        <p:spPr>
          <a:xfrm>
            <a:off x="3950208" y="4882896"/>
            <a:ext cx="0" cy="2057400"/>
          </a:xfrm>
          <a:prstGeom prst="line">
            <a:avLst/>
          </a:prstGeom>
          <a:noFill/>
          <a:ln w="12700">
            <a:solidFill>
              <a:srgbClr val="D5DE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4233672" y="4919472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34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SMART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4233672" y="5285232"/>
            <a:ext cx="278892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1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Science, Mathematics, and Research for Transformation (SMART) Scholarship-for-Service Program is a DoD STEM initiative that combines education and workforce development for bachelor’s, master’s, and Ph.D. students in critical STEM fields.</a:t>
            </a:r>
            <a:endParaRPr lang="en-US" sz="1010" dirty="0"/>
          </a:p>
        </p:txBody>
      </p:sp>
      <p:sp>
        <p:nvSpPr>
          <p:cNvPr id="21" name="Text 18"/>
          <p:cNvSpPr/>
          <p:nvPr/>
        </p:nvSpPr>
        <p:spPr>
          <a:xfrm>
            <a:off x="4233672" y="6492240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010" b="1" dirty="0">
                <a:solidFill>
                  <a:srgbClr val="0062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 how a SMART Scholar can build technical experience while supporting the national security mission of the Department of Defense.</a:t>
            </a:r>
            <a:endParaRPr lang="en-US" sz="1010" dirty="0"/>
          </a:p>
        </p:txBody>
      </p:sp>
      <p:sp>
        <p:nvSpPr>
          <p:cNvPr id="22" name="Shape 19"/>
          <p:cNvSpPr/>
          <p:nvPr/>
        </p:nvSpPr>
        <p:spPr>
          <a:xfrm>
            <a:off x="433357" y="8148828"/>
            <a:ext cx="6858000" cy="1673352"/>
          </a:xfrm>
          <a:prstGeom prst="roundRect">
            <a:avLst/>
          </a:prstGeom>
          <a:solidFill>
            <a:srgbClr val="12344D"/>
          </a:solidFill>
          <a:ln w="12700">
            <a:solidFill>
              <a:srgbClr val="12344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713232" y="82859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EAA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 US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713232" y="8596884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Tuesday, September 29, 2026</a:t>
            </a:r>
            <a:endParaRPr lang="en-US" sz="1850" dirty="0"/>
          </a:p>
        </p:txBody>
      </p:sp>
      <p:sp>
        <p:nvSpPr>
          <p:cNvPr id="25" name="Text 22"/>
          <p:cNvSpPr/>
          <p:nvPr/>
        </p:nvSpPr>
        <p:spPr>
          <a:xfrm>
            <a:off x="713232" y="9054084"/>
            <a:ext cx="2834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11:00 AM – 12:00 PM</a:t>
            </a:r>
            <a:endParaRPr lang="en-US" sz="1430" dirty="0"/>
          </a:p>
        </p:txBody>
      </p:sp>
      <p:sp>
        <p:nvSpPr>
          <p:cNvPr id="26" name="Shape 23"/>
          <p:cNvSpPr/>
          <p:nvPr/>
        </p:nvSpPr>
        <p:spPr>
          <a:xfrm>
            <a:off x="3730752" y="8414004"/>
            <a:ext cx="0" cy="1335024"/>
          </a:xfrm>
          <a:prstGeom prst="line">
            <a:avLst/>
          </a:prstGeom>
          <a:noFill/>
          <a:ln w="13970">
            <a:solidFill>
              <a:srgbClr val="5273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4005072" y="8478012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60" dirty="0">
                <a:solidFill>
                  <a:srgbClr val="EAA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STARK LEARNING CENTER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4005072" y="8798052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Room 263</a:t>
            </a:r>
            <a:endParaRPr lang="en-US" sz="2150" dirty="0"/>
          </a:p>
        </p:txBody>
      </p:sp>
      <p:sp>
        <p:nvSpPr>
          <p:cNvPr id="29" name="Text 26"/>
          <p:cNvSpPr/>
          <p:nvPr/>
        </p:nvSpPr>
        <p:spPr>
          <a:xfrm>
            <a:off x="4005072" y="9364980"/>
            <a:ext cx="2670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D7E4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IEEE Wilkes University Student Branch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0" y="9930384"/>
            <a:ext cx="7772400" cy="128016"/>
          </a:xfrm>
          <a:prstGeom prst="rect">
            <a:avLst/>
          </a:prstGeom>
          <a:solidFill>
            <a:srgbClr val="EAAA00"/>
          </a:solidFill>
          <a:ln w="12700">
            <a:solidFill>
              <a:srgbClr val="EAAA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2" name="Picture 31" descr="The image depicts the emblem of the Institute of Electrical and Electronics Engineers (IEEE) logo.&#10;&#10;AI-generated content may be incorrect.">
            <a:extLst>
              <a:ext uri="{FF2B5EF4-FFF2-40B4-BE49-F238E27FC236}">
                <a16:creationId xmlns:a16="http://schemas.microsoft.com/office/drawing/2014/main" id="{EA50D548-056A-44D0-7965-7CE5EAF10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715" y="-4628"/>
            <a:ext cx="938211" cy="704200"/>
          </a:xfrm>
          <a:prstGeom prst="rect">
            <a:avLst/>
          </a:prstGeom>
        </p:spPr>
      </p:pic>
      <p:pic>
        <p:nvPicPr>
          <p:cNvPr id="36" name="Picture 35" descr="W&#10;&#10;AI-generated content may be incorrect.">
            <a:extLst>
              <a:ext uri="{FF2B5EF4-FFF2-40B4-BE49-F238E27FC236}">
                <a16:creationId xmlns:a16="http://schemas.microsoft.com/office/drawing/2014/main" id="{A7752899-146F-263E-44B1-0DBE4AEA33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350" y="-5169"/>
            <a:ext cx="879415" cy="690969"/>
          </a:xfrm>
          <a:prstGeom prst="rect">
            <a:avLst/>
          </a:prstGeom>
        </p:spPr>
      </p:pic>
      <p:sp>
        <p:nvSpPr>
          <p:cNvPr id="37" name="Shape 19">
            <a:extLst>
              <a:ext uri="{FF2B5EF4-FFF2-40B4-BE49-F238E27FC236}">
                <a16:creationId xmlns:a16="http://schemas.microsoft.com/office/drawing/2014/main" id="{20313ECE-3C67-D0B0-854F-EC838AEC1770}"/>
              </a:ext>
            </a:extLst>
          </p:cNvPr>
          <p:cNvSpPr/>
          <p:nvPr/>
        </p:nvSpPr>
        <p:spPr>
          <a:xfrm>
            <a:off x="433357" y="7258050"/>
            <a:ext cx="6858000" cy="627888"/>
          </a:xfrm>
          <a:prstGeom prst="roundRect">
            <a:avLst/>
          </a:prstGeom>
          <a:solidFill>
            <a:srgbClr val="12344D"/>
          </a:solidFill>
          <a:ln w="12700">
            <a:solidFill>
              <a:srgbClr val="12344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93CCA619-8751-EF85-33DC-3A4A2B91F902}"/>
              </a:ext>
            </a:extLst>
          </p:cNvPr>
          <p:cNvSpPr/>
          <p:nvPr/>
        </p:nvSpPr>
        <p:spPr>
          <a:xfrm>
            <a:off x="481043" y="7248906"/>
            <a:ext cx="6742717" cy="637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C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WHO: </a:t>
            </a: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Engineering, Mathematics, Computer Science, and Science Majors.  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194</Words>
  <Application>Microsoft Office PowerPoint</Application>
  <PresentationFormat>Custom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>Wilkes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Dr. Kaitlyn Sitch - DoD SMART Scholarship Program</dc:title>
  <dc:subject>Guest Speaker Announcement - DoD SMART Scholarship Program</dc:subject>
  <dc:creator>Dr. David R. Carey</dc:creator>
  <cp:lastModifiedBy>Klee, Sarah</cp:lastModifiedBy>
  <cp:revision>4</cp:revision>
  <dcterms:created xsi:type="dcterms:W3CDTF">2026-09-25T11:56:44Z</dcterms:created>
  <dcterms:modified xsi:type="dcterms:W3CDTF">2026-09-25T13:37:46Z</dcterms:modified>
</cp:coreProperties>
</file>